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1" r:id="rId4"/>
    <p:sldId id="258" r:id="rId5"/>
    <p:sldId id="272" r:id="rId6"/>
    <p:sldId id="259" r:id="rId7"/>
    <p:sldId id="260" r:id="rId8"/>
    <p:sldId id="273" r:id="rId9"/>
    <p:sldId id="261" r:id="rId10"/>
    <p:sldId id="274" r:id="rId11"/>
    <p:sldId id="262" r:id="rId12"/>
    <p:sldId id="275" r:id="rId13"/>
    <p:sldId id="263" r:id="rId14"/>
    <p:sldId id="276" r:id="rId15"/>
    <p:sldId id="264" r:id="rId16"/>
    <p:sldId id="277" r:id="rId17"/>
    <p:sldId id="265" r:id="rId18"/>
    <p:sldId id="278" r:id="rId19"/>
    <p:sldId id="266" r:id="rId20"/>
    <p:sldId id="279" r:id="rId21"/>
    <p:sldId id="280" r:id="rId22"/>
    <p:sldId id="267" r:id="rId23"/>
    <p:sldId id="281" r:id="rId24"/>
    <p:sldId id="268" r:id="rId25"/>
    <p:sldId id="282" r:id="rId26"/>
    <p:sldId id="269" r:id="rId27"/>
    <p:sldId id="283" r:id="rId28"/>
    <p:sldId id="270" r:id="rId29"/>
    <p:sldId id="284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B4C71EC6-210F-42DE-9C53-41977AD35B3D}" type="datetimeFigureOut">
              <a:rPr lang="ru-RU" smtClean="0"/>
              <a:pPr/>
              <a:t>05.05.2024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05.05.2024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05.05.2024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05.05.2024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05.05.2024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05.05.2024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B4C71EC6-210F-42DE-9C53-41977AD35B3D}" type="datetimeFigureOut">
              <a:rPr lang="ru-RU" smtClean="0"/>
              <a:pPr/>
              <a:t>05.05.2024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B4C71EC6-210F-42DE-9C53-41977AD35B3D}" type="datetimeFigureOut">
              <a:rPr lang="ru-RU" smtClean="0"/>
              <a:pPr/>
              <a:t>05.05.2024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05.05.2024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3212976"/>
            <a:ext cx="8062912" cy="1470025"/>
          </a:xfrm>
          <a:ln>
            <a:solidFill>
              <a:schemeClr val="accent6">
                <a:lumMod val="50000"/>
              </a:schemeClr>
            </a:solidFill>
          </a:ln>
        </p:spPr>
        <p:txBody>
          <a:bodyPr>
            <a:noAutofit/>
          </a:bodyPr>
          <a:lstStyle/>
          <a:p>
            <a:pPr algn="ctr"/>
            <a:r>
              <a:rPr lang="ru-RU" sz="3200" dirty="0">
                <a:solidFill>
                  <a:schemeClr val="accent6">
                    <a:lumMod val="50000"/>
                  </a:schemeClr>
                </a:solidFill>
              </a:rPr>
              <a:t>Сбор иммунологического анамнеза и характеристика основных иммунологических синдромов. Основные тесты лабораторной иммунодиагностики</a:t>
            </a:r>
            <a:r>
              <a:rPr lang="ru-RU" sz="3200">
                <a:solidFill>
                  <a:schemeClr val="accent6">
                    <a:lumMod val="50000"/>
                  </a:schemeClr>
                </a:solidFill>
              </a:rPr>
              <a:t>. </a:t>
            </a:r>
            <a:r>
              <a:rPr lang="ru-RU" sz="320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sz="320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3200" smtClean="0">
                <a:solidFill>
                  <a:schemeClr val="accent6">
                    <a:lumMod val="50000"/>
                  </a:schemeClr>
                </a:solidFill>
              </a:rPr>
              <a:t>Основные 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</a:rPr>
              <a:t>требования при производстве биопрепаратов.</a:t>
            </a:r>
          </a:p>
        </p:txBody>
      </p:sp>
    </p:spTree>
    <p:extLst>
      <p:ext uri="{BB962C8B-B14F-4D97-AF65-F5344CB8AC3E}">
        <p14:creationId xmlns:p14="http://schemas.microsoft.com/office/powerpoint/2010/main" val="14310907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A5AD491-720C-441E-84AE-F3188A35E0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762112"/>
          </a:xfrm>
        </p:spPr>
        <p:txBody>
          <a:bodyPr>
            <a:normAutofit fontScale="62500" lnSpcReduction="20000"/>
          </a:bodyPr>
          <a:lstStyle/>
          <a:p>
            <a:pPr marL="64008" indent="0" algn="just">
              <a:buNone/>
            </a:pPr>
            <a:r>
              <a:rPr lang="ru-RU" sz="3800" dirty="0">
                <a:solidFill>
                  <a:schemeClr val="accent6">
                    <a:lumMod val="50000"/>
                  </a:schemeClr>
                </a:solidFill>
              </a:rPr>
              <a:t>4) анализ </a:t>
            </a:r>
            <a:r>
              <a:rPr lang="ru-RU" sz="3800" dirty="0" err="1">
                <a:solidFill>
                  <a:schemeClr val="accent6">
                    <a:lumMod val="50000"/>
                  </a:schemeClr>
                </a:solidFill>
              </a:rPr>
              <a:t>иммунограмм</a:t>
            </a:r>
            <a:r>
              <a:rPr lang="ru-RU" sz="3800" dirty="0">
                <a:solidFill>
                  <a:schemeClr val="accent6">
                    <a:lumMod val="50000"/>
                  </a:schemeClr>
                </a:solidFill>
              </a:rPr>
              <a:t> в динамике (особенно в сопоставлении с клинической динамикой) более информативен с точки зрения как диагностики, так и прогноза течения заболевания;</a:t>
            </a:r>
          </a:p>
          <a:p>
            <a:pPr marL="64008" indent="0" algn="just">
              <a:buNone/>
            </a:pPr>
            <a:r>
              <a:rPr lang="ru-RU" sz="3800" dirty="0">
                <a:solidFill>
                  <a:schemeClr val="accent6">
                    <a:lumMod val="50000"/>
                  </a:schemeClr>
                </a:solidFill>
              </a:rPr>
              <a:t>5) для диагностической и оценки </a:t>
            </a:r>
            <a:r>
              <a:rPr lang="ru-RU" sz="3800" dirty="0" err="1" smtClean="0">
                <a:solidFill>
                  <a:schemeClr val="accent6">
                    <a:lumMod val="50000"/>
                  </a:schemeClr>
                </a:solidFill>
              </a:rPr>
              <a:t>иммунограммы</a:t>
            </a:r>
            <a:r>
              <a:rPr lang="ru-RU" sz="3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3800" dirty="0">
                <a:solidFill>
                  <a:schemeClr val="accent6">
                    <a:lumMod val="50000"/>
                  </a:schemeClr>
                </a:solidFill>
              </a:rPr>
              <a:t>важнейшее значение имеют индивидуальные показатели нормы у данного больного (особенно с учетом возраста и наличия </a:t>
            </a:r>
            <a:r>
              <a:rPr lang="ru-RU" sz="3800" dirty="0" smtClean="0">
                <a:solidFill>
                  <a:schemeClr val="accent6">
                    <a:lumMod val="50000"/>
                  </a:schemeClr>
                </a:solidFill>
              </a:rPr>
              <a:t>сопутствующих </a:t>
            </a:r>
            <a:r>
              <a:rPr lang="ru-RU" sz="3800" dirty="0">
                <a:solidFill>
                  <a:schemeClr val="accent6">
                    <a:lumMod val="50000"/>
                  </a:schemeClr>
                </a:solidFill>
              </a:rPr>
              <a:t>и хронических заболеваний);</a:t>
            </a:r>
          </a:p>
          <a:p>
            <a:pPr marL="64008" indent="0" algn="just">
              <a:buNone/>
            </a:pPr>
            <a:r>
              <a:rPr lang="ru-RU" sz="3800" dirty="0">
                <a:solidFill>
                  <a:schemeClr val="accent6">
                    <a:lumMod val="50000"/>
                  </a:schemeClr>
                </a:solidFill>
              </a:rPr>
              <a:t>6) первостепенную практическую значимость при оценке </a:t>
            </a:r>
            <a:r>
              <a:rPr lang="ru-RU" sz="3800" dirty="0" err="1" smtClean="0">
                <a:solidFill>
                  <a:schemeClr val="accent6">
                    <a:lumMod val="50000"/>
                  </a:schemeClr>
                </a:solidFill>
              </a:rPr>
              <a:t>иммунограммы</a:t>
            </a:r>
            <a:r>
              <a:rPr lang="ru-RU" sz="3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3800" dirty="0">
                <a:solidFill>
                  <a:schemeClr val="accent6">
                    <a:lumMod val="50000"/>
                  </a:schemeClr>
                </a:solidFill>
              </a:rPr>
              <a:t>имеют соотношения показателей </a:t>
            </a:r>
            <a:r>
              <a:rPr lang="ru-RU" sz="3800" dirty="0" err="1">
                <a:solidFill>
                  <a:schemeClr val="accent6">
                    <a:lumMod val="50000"/>
                  </a:schemeClr>
                </a:solidFill>
              </a:rPr>
              <a:t>иммунограммы</a:t>
            </a:r>
            <a:r>
              <a:rPr lang="ru-RU" sz="3800" dirty="0">
                <a:solidFill>
                  <a:schemeClr val="accent6">
                    <a:lumMod val="50000"/>
                  </a:schemeClr>
                </a:solidFill>
              </a:rPr>
              <a:t>, а не их абсолютное значение;</a:t>
            </a:r>
          </a:p>
          <a:p>
            <a:pPr marL="64008" indent="0" algn="just">
              <a:buNone/>
            </a:pPr>
            <a:r>
              <a:rPr lang="ru-RU" sz="3800" dirty="0">
                <a:solidFill>
                  <a:schemeClr val="accent6">
                    <a:lumMod val="50000"/>
                  </a:schemeClr>
                </a:solidFill>
              </a:rPr>
              <a:t>7) при оценке показателей </a:t>
            </a:r>
            <a:r>
              <a:rPr lang="ru-RU" sz="3800" dirty="0" err="1">
                <a:solidFill>
                  <a:schemeClr val="accent6">
                    <a:lumMod val="50000"/>
                  </a:schemeClr>
                </a:solidFill>
              </a:rPr>
              <a:t>иммунограммы</a:t>
            </a:r>
            <a:r>
              <a:rPr lang="ru-RU" sz="3800" dirty="0">
                <a:solidFill>
                  <a:schemeClr val="accent6">
                    <a:lumMod val="50000"/>
                  </a:schemeClr>
                </a:solidFill>
              </a:rPr>
              <a:t> следует прежде всего исключить возможность их колебаний в связи с приемом пищи, </a:t>
            </a:r>
            <a:r>
              <a:rPr lang="ru-RU" sz="3800" dirty="0" smtClean="0">
                <a:solidFill>
                  <a:schemeClr val="accent6">
                    <a:lumMod val="50000"/>
                  </a:schemeClr>
                </a:solidFill>
              </a:rPr>
              <a:t>физическими </a:t>
            </a:r>
            <a:r>
              <a:rPr lang="ru-RU" sz="3800" dirty="0">
                <a:solidFill>
                  <a:schemeClr val="accent6">
                    <a:lumMod val="50000"/>
                  </a:schemeClr>
                </a:solidFill>
              </a:rPr>
              <a:t>нагрузками, чувством страха, временем суток.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69399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7820" y="25121"/>
            <a:ext cx="8229600" cy="139903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Основные требования при производстве биопрепаратов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1437974"/>
            <a:ext cx="858964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В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1995 г. Главным Государственным ветеринарным инспектором Российской Федерации утвержден руководящий нормативный документ «Положение об отделе (отделении) биологического и технологического контроля субъекта хозяйствования, производящего препараты ветеринарного назначения».</a:t>
            </a:r>
          </a:p>
          <a:p>
            <a:pPr algn="just"/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Отдел (отделение) биологического и технологического контроля (ОБК, ОБТК) организаций (предприятий) различных форм собственности является структурным подразделением основного производства, осуществляющим независимо от администрации, организации оценку качества препаратов ветеринарного назначения.</a:t>
            </a:r>
          </a:p>
        </p:txBody>
      </p:sp>
    </p:spTree>
    <p:extLst>
      <p:ext uri="{BB962C8B-B14F-4D97-AF65-F5344CB8AC3E}">
        <p14:creationId xmlns:p14="http://schemas.microsoft.com/office/powerpoint/2010/main" val="31952017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9A1EFAF-F8A5-43BB-9834-F85F6D9820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620688"/>
            <a:ext cx="8229600" cy="5690104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3100" dirty="0">
                <a:solidFill>
                  <a:schemeClr val="accent6">
                    <a:lumMod val="50000"/>
                  </a:schemeClr>
                </a:solidFill>
              </a:rPr>
              <a:t>Начальник ОБТК по административным вопросам подчиняется к директору организации и наравне с ним отвечает за полноту, точность своевременность осуществляемого контроля, а также за выпуск продукции, не соответствующей требованиям нормативных документов (НД).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3100" dirty="0">
                <a:solidFill>
                  <a:schemeClr val="accent6">
                    <a:lumMod val="50000"/>
                  </a:schemeClr>
                </a:solidFill>
              </a:rPr>
              <a:t>ОБТК, как структурное подразделение основного производства, должен быть аттестован в соответствии с Методическими указаниями о порядке аттестации предприятий, изготавливающих ветеринарные препараты утвержденными Главным управлением ветеринарии Минсельхоза России 08.05.92.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92106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57200" y="476672"/>
            <a:ext cx="82296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Основными задачами и функциями ОБТК являются:</a:t>
            </a:r>
          </a:p>
          <a:p>
            <a:pPr algn="just"/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- организация входного и технологического контроля качества сырья и материалов, используемых для производства и выпуска препаратов, и определение их соответствия требованиям нормативных документов (сертификатов). При несоответствии их требованиям действующих государственных и отраслевых стандартов или технических условий, начальник ОБТК имеет право ставить вопрос перед руководителем организации о запрещении использования сырья, животных, эмбрионов, ингредиентов, питательных сред и других материалов на любом участке производства;</a:t>
            </a:r>
          </a:p>
        </p:txBody>
      </p:sp>
    </p:spTree>
    <p:extLst>
      <p:ext uri="{BB962C8B-B14F-4D97-AF65-F5344CB8AC3E}">
        <p14:creationId xmlns:p14="http://schemas.microsoft.com/office/powerpoint/2010/main" val="42231864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0538473-62D2-476B-8B86-C89CF2BA2D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6453336"/>
          </a:xfrm>
        </p:spPr>
        <p:txBody>
          <a:bodyPr>
            <a:normAutofit fontScale="62500" lnSpcReduction="20000"/>
          </a:bodyPr>
          <a:lstStyle/>
          <a:p>
            <a:pPr marL="64008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400" dirty="0">
                <a:solidFill>
                  <a:schemeClr val="accent6">
                    <a:lumMod val="50000"/>
                  </a:schemeClr>
                </a:solidFill>
              </a:rPr>
              <a:t>- осуществление контроля за правильным хранением, поддержанием, использованием и учетом производственных штаммов микроорганизмов в производственном процессе. Участие в комиссионной приемке производственных штаммов микроорганизмов, получаемых из ВГНКИ и других учреждений;</a:t>
            </a:r>
          </a:p>
          <a:p>
            <a:pPr marL="64008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400" dirty="0">
                <a:solidFill>
                  <a:schemeClr val="accent6">
                    <a:lumMod val="50000"/>
                  </a:schemeClr>
                </a:solidFill>
              </a:rPr>
              <a:t>- поддержание, хранение и ведение учета штаммов вирусов, бактерий, грибов, применяемых для контроля препаратов;</a:t>
            </a:r>
          </a:p>
          <a:p>
            <a:pPr marL="64008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400" dirty="0">
                <a:solidFill>
                  <a:schemeClr val="accent6">
                    <a:lumMod val="50000"/>
                  </a:schemeClr>
                </a:solidFill>
              </a:rPr>
              <a:t>-контроль качества каждой изготовленной серии препарата по всем показателям, указанным в НД, ведение документации по изготовлению, контролю и выпуску продукции. Предотвращение выпуска организацией продукции, не соответствующей требованиям государственных и отраслевых стандартов, технических условий, фармакопейных статей;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30629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117693"/>
            <a:ext cx="82296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- поддержание, хранение и ведение учета штаммов вирусов, бактерий, грибов, применяемых для контроля препаратов;</a:t>
            </a:r>
          </a:p>
          <a:p>
            <a:pPr algn="just"/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-контроль качества каждой изготовленной серии препарата по всем показателям, указанным в НД, ведение документации по изготовлению, контролю и выпуску продукции. Предотвращение выпуска организацией продукции, не соответствующей требованиям государственных и отраслевых стандартов, технических условий, фармакопейных статей;</a:t>
            </a:r>
          </a:p>
          <a:p>
            <a:pPr algn="just"/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- документальное подтверждение соответствия препарата требованиям НД, выдача письменного заключения (паспорта) о пригодности для практического применения реализуемых препаратов, прошедших контроль, и присваивание проверенным сериям препаратов соответствующих номеров контроля;</a:t>
            </a:r>
          </a:p>
        </p:txBody>
      </p:sp>
    </p:spTree>
    <p:extLst>
      <p:ext uri="{BB962C8B-B14F-4D97-AF65-F5344CB8AC3E}">
        <p14:creationId xmlns:p14="http://schemas.microsoft.com/office/powerpoint/2010/main" val="12925269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080414D-992B-47CA-A4D3-9B337BF651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641" y="548680"/>
            <a:ext cx="8229600" cy="5904656"/>
          </a:xfrm>
        </p:spPr>
        <p:txBody>
          <a:bodyPr>
            <a:normAutofit fontScale="70000" lnSpcReduction="20000"/>
          </a:bodyPr>
          <a:lstStyle/>
          <a:p>
            <a:pPr marL="64008" indent="0" algn="just">
              <a:buNone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- </a:t>
            </a:r>
            <a:r>
              <a:rPr lang="ru-RU" sz="3400" dirty="0">
                <a:solidFill>
                  <a:schemeClr val="accent6">
                    <a:lumMod val="50000"/>
                  </a:schemeClr>
                </a:solidFill>
              </a:rPr>
              <a:t>контроль за соблюдением требований НД на упаковку, маркировку, транспортировку и хранение полуфабрикатов и готовой продукции;</a:t>
            </a:r>
          </a:p>
          <a:p>
            <a:pPr marL="64008" indent="0" algn="just">
              <a:buNone/>
            </a:pPr>
            <a:r>
              <a:rPr lang="ru-RU" sz="3400" dirty="0">
                <a:solidFill>
                  <a:schemeClr val="accent6">
                    <a:lumMod val="50000"/>
                  </a:schemeClr>
                </a:solidFill>
              </a:rPr>
              <a:t>- контроль за соблюдением инструкций и правил о порядке заготовки и санитарной обработки животных, используемых для производства и контроля препаратов, за их содержанием и кормлением. Участие в проведении клинико-диагностических исследований животных, поступивших в карантин организации;</a:t>
            </a:r>
          </a:p>
          <a:p>
            <a:pPr marL="64008" indent="0" algn="just">
              <a:buNone/>
            </a:pPr>
            <a:r>
              <a:rPr lang="ru-RU" sz="3400" dirty="0">
                <a:solidFill>
                  <a:schemeClr val="accent6">
                    <a:lumMod val="50000"/>
                  </a:schemeClr>
                </a:solidFill>
              </a:rPr>
              <a:t>- участие в испытании новых и усовершенствовании освоенных препаратов, а также в рассмотрении нормативной документации на них;</a:t>
            </a:r>
          </a:p>
          <a:p>
            <a:pPr marL="64008" indent="0" algn="just">
              <a:buNone/>
            </a:pPr>
            <a:r>
              <a:rPr lang="ru-RU" sz="3400" dirty="0">
                <a:solidFill>
                  <a:schemeClr val="accent6">
                    <a:lumMod val="50000"/>
                  </a:schemeClr>
                </a:solidFill>
              </a:rPr>
              <a:t>- проверка рекламаций на качество препаратов, поступающих с мест применения, информирование дирекции организации, ВГНКИ о ее результатах.</a:t>
            </a:r>
          </a:p>
          <a:p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42245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0"/>
            <a:ext cx="878497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Нормативно-техническая документация на препарат</a:t>
            </a:r>
            <a:endParaRPr lang="ru-RU" sz="2400" dirty="0">
              <a:solidFill>
                <a:schemeClr val="accent6">
                  <a:lumMod val="50000"/>
                </a:schemeClr>
              </a:solidFill>
            </a:endParaRPr>
          </a:p>
          <a:p>
            <a:pPr algn="just"/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Основными нормативно-техническими документами на препарат являются:</a:t>
            </a:r>
          </a:p>
          <a:p>
            <a:pPr algn="just"/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- Государственные (ГОСТ), отраслевые (ОСТ) стандарты или технические условия (ТУ);</a:t>
            </a:r>
          </a:p>
          <a:p>
            <a:pPr algn="just"/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- наставление по применению препарата.</a:t>
            </a:r>
          </a:p>
          <a:p>
            <a:pPr algn="just"/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Кроме них предприятие-изготовитель должно иметь инструкцию по изготовлению и контролю препарата или промышленный (технологический) регламент на производство препарата.</a:t>
            </a:r>
          </a:p>
          <a:p>
            <a:pPr algn="just"/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ГОСТ, ОСТ или ТУ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 включают в себя контроль качества биопрепарата, контроль за расфасовкой, маркировкой и упаковкой препарата, условия его транспортирования, хранения и срок годности и требования безопасности труда при изготовлении препарата.</a:t>
            </a:r>
          </a:p>
          <a:p>
            <a:pPr algn="just"/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ГОСТ, ОСТ или ТУ могут быть использованы для сертификации данного препарата.</a:t>
            </a:r>
          </a:p>
        </p:txBody>
      </p:sp>
    </p:spTree>
    <p:extLst>
      <p:ext uri="{BB962C8B-B14F-4D97-AF65-F5344CB8AC3E}">
        <p14:creationId xmlns:p14="http://schemas.microsoft.com/office/powerpoint/2010/main" val="33699218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A71D402-D5B4-4E86-8B83-092B57169C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762112"/>
          </a:xfrm>
        </p:spPr>
        <p:txBody>
          <a:bodyPr>
            <a:normAutofit/>
          </a:bodyPr>
          <a:lstStyle/>
          <a:p>
            <a:pPr marL="64008" indent="0" algn="just">
              <a:buNone/>
            </a:pPr>
            <a:r>
              <a:rPr lang="ru-RU" sz="2800" dirty="0">
                <a:solidFill>
                  <a:schemeClr val="accent6">
                    <a:lumMod val="50000"/>
                  </a:schemeClr>
                </a:solidFill>
              </a:rPr>
              <a:t>ГОСТ, ОСТ или ТУ в установленном порядке должны быть утверждены руководителем предприятия-изготовителя и согласованы с заместителем руководителя Департамента ветеринарии Минсельхоза России и директором ВГНКИ.</a:t>
            </a:r>
          </a:p>
          <a:p>
            <a:pPr marL="64008" indent="0" algn="just">
              <a:buNone/>
            </a:pPr>
            <a:r>
              <a:rPr lang="ru-RU" sz="2800" dirty="0">
                <a:solidFill>
                  <a:schemeClr val="accent6">
                    <a:lumMod val="50000"/>
                  </a:schemeClr>
                </a:solidFill>
              </a:rPr>
              <a:t>Для контроля качества препарата согласно ОСТ 10-07-001 от каждой серии должно быть отобрано определенное количество ампул (флаконов) (например, из выборки в 20 ампул (флаконов) 10 используют для испытаний, а остальные 10 хранят в архиве предприятия-изготовителя).</a:t>
            </a:r>
          </a:p>
          <a:p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364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57200" y="967010"/>
            <a:ext cx="82296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620713" algn="just"/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При проведении контроля учитывают внешний вид препарата, отсутствие в нем посторонней примеси, плесени, герметичность укупорки ампул (флаконов) и отсутствие в них трещин. В сухом препарате определяют массовую долю влаги, его растворимость, в большинстве случаев - наличие вакуума в ампулах (флаконах).</a:t>
            </a:r>
          </a:p>
          <a:p>
            <a:pPr indent="620713" algn="just"/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Наиболее важными показателями контроля качества биопрепарата являются: стерильность инактивированных препаратов или отсутствие контаминации бактериальной или грибной микрофлорой живых вакцин и антигенов, безвредность,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</a:rPr>
              <a:t>реактогенность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, эффективность (иммуногенность).</a:t>
            </a:r>
          </a:p>
        </p:txBody>
      </p:sp>
    </p:spTree>
    <p:extLst>
      <p:ext uri="{BB962C8B-B14F-4D97-AF65-F5344CB8AC3E}">
        <p14:creationId xmlns:p14="http://schemas.microsoft.com/office/powerpoint/2010/main" val="4176810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85392" y="982176"/>
            <a:ext cx="810140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Сбор иммунологического анамнеза проводят в соответствии с картой иммунологического опроса. В результате опроса следует сразу определить тип наиболее вероятного иммунопатологического синдрома. Как правило, речь идет об одном из следующих 6 синдромов:</a:t>
            </a:r>
            <a:br>
              <a:rPr lang="ru-RU" sz="24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— инфекционный синдром;</a:t>
            </a:r>
            <a:br>
              <a:rPr lang="ru-RU" sz="24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— аллергический синдром;</a:t>
            </a:r>
            <a:br>
              <a:rPr lang="ru-RU" sz="24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— аутоиммунный синдром;</a:t>
            </a:r>
            <a:br>
              <a:rPr lang="ru-RU" sz="24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— первичный 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иммунодефицит;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sz="24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— вторичный иммунодефицит;</a:t>
            </a:r>
            <a:br>
              <a:rPr lang="ru-RU" sz="24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—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</a:rPr>
              <a:t>иммунопролиферативный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 синдром.</a:t>
            </a:r>
            <a:br>
              <a:rPr lang="ru-RU" sz="2400" dirty="0">
                <a:solidFill>
                  <a:schemeClr val="accent6">
                    <a:lumMod val="50000"/>
                  </a:schemeClr>
                </a:solidFill>
              </a:rPr>
            </a:br>
            <a:endParaRPr lang="ru-RU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37327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598C881-35E9-46B9-A495-554E5A894F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5976664"/>
          </a:xfrm>
        </p:spPr>
        <p:txBody>
          <a:bodyPr>
            <a:normAutofit fontScale="55000" lnSpcReduction="20000"/>
          </a:bodyPr>
          <a:lstStyle/>
          <a:p>
            <a:pPr marL="63500" indent="557213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400" dirty="0">
                <a:solidFill>
                  <a:schemeClr val="accent6">
                    <a:lumMod val="50000"/>
                  </a:schemeClr>
                </a:solidFill>
              </a:rPr>
              <a:t>Контроль живых противобактерийных вакцин на чистоту, а инактивированных и анатоксинов на стерильность проверяют высевами на питательные среды </a:t>
            </a:r>
            <a:r>
              <a:rPr lang="ru-RU" sz="4400" dirty="0" smtClean="0">
                <a:solidFill>
                  <a:schemeClr val="accent6">
                    <a:lumMod val="50000"/>
                  </a:schemeClr>
                </a:solidFill>
              </a:rPr>
              <a:t>– МПА</a:t>
            </a:r>
            <a:r>
              <a:rPr lang="ru-RU" sz="4400" dirty="0">
                <a:solidFill>
                  <a:schemeClr val="accent6">
                    <a:lumMod val="50000"/>
                  </a:schemeClr>
                </a:solidFill>
              </a:rPr>
              <a:t>,</a:t>
            </a:r>
            <a:r>
              <a:rPr lang="ru-RU" sz="44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4400" dirty="0">
                <a:solidFill>
                  <a:schemeClr val="accent6">
                    <a:lumMod val="50000"/>
                  </a:schemeClr>
                </a:solidFill>
              </a:rPr>
              <a:t>МПБ с глюкозой, бульон и </a:t>
            </a:r>
            <a:r>
              <a:rPr lang="ru-RU" sz="4400" dirty="0" err="1">
                <a:solidFill>
                  <a:schemeClr val="accent6">
                    <a:lumMod val="50000"/>
                  </a:schemeClr>
                </a:solidFill>
              </a:rPr>
              <a:t>агар</a:t>
            </a:r>
            <a:r>
              <a:rPr lang="ru-RU" sz="44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4400" dirty="0" err="1">
                <a:solidFill>
                  <a:schemeClr val="accent6">
                    <a:lumMod val="50000"/>
                  </a:schemeClr>
                </a:solidFill>
              </a:rPr>
              <a:t>Сабуро</a:t>
            </a:r>
            <a:r>
              <a:rPr lang="ru-RU" sz="4400" dirty="0">
                <a:solidFill>
                  <a:schemeClr val="accent6">
                    <a:lumMod val="50000"/>
                  </a:schemeClr>
                </a:solidFill>
              </a:rPr>
              <a:t> и Чапека, бульон и </a:t>
            </a:r>
            <a:r>
              <a:rPr lang="ru-RU" sz="4400" dirty="0" err="1">
                <a:solidFill>
                  <a:schemeClr val="accent6">
                    <a:lumMod val="50000"/>
                  </a:schemeClr>
                </a:solidFill>
              </a:rPr>
              <a:t>агар</a:t>
            </a:r>
            <a:r>
              <a:rPr lang="ru-RU" sz="4400" dirty="0">
                <a:solidFill>
                  <a:schemeClr val="accent6">
                    <a:lumMod val="50000"/>
                  </a:schemeClr>
                </a:solidFill>
              </a:rPr>
              <a:t> Мартена, МППБ под маслом и другие среды, обеспечивающие рост как аэробных, так и анаэробных бактерий и грибов. Часто для этих целей используют специальные «селективные» среды и тиогликолевую среду. Отсутствие роста микроорганизмов на указанных средах свидетельствует о стерильности препаратов. В высевах из живой вакцины должен быть рост только того микроба, штамм которого использовался для ее изготовления. Контаминация вакцины посторонней микрофлорой не допускается.</a:t>
            </a:r>
          </a:p>
        </p:txBody>
      </p:sp>
    </p:spTree>
    <p:extLst>
      <p:ext uri="{BB962C8B-B14F-4D97-AF65-F5344CB8AC3E}">
        <p14:creationId xmlns:p14="http://schemas.microsoft.com/office/powerpoint/2010/main" val="18109825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9C196C-2D25-4680-8D9F-982D0C718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644C4FC-89C0-455D-8E77-61A733E6CC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63500" indent="7366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200" dirty="0">
                <a:solidFill>
                  <a:schemeClr val="accent6">
                    <a:lumMod val="50000"/>
                  </a:schemeClr>
                </a:solidFill>
              </a:rPr>
              <a:t>Проверку на стерильность противовирусных вакцин осуществляют высевами их на питательные среды - МПА, МПБ, МППБ, </a:t>
            </a:r>
            <a:r>
              <a:rPr lang="ru-RU" sz="3200" dirty="0" err="1">
                <a:solidFill>
                  <a:schemeClr val="accent6">
                    <a:lumMod val="50000"/>
                  </a:schemeClr>
                </a:solidFill>
              </a:rPr>
              <a:t>Сабуро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</a:rPr>
              <a:t>, тиогликолевую.</a:t>
            </a:r>
          </a:p>
          <a:p>
            <a:pPr marL="63500" indent="7366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200" dirty="0">
                <a:solidFill>
                  <a:schemeClr val="accent6">
                    <a:lumMod val="50000"/>
                  </a:schemeClr>
                </a:solidFill>
              </a:rPr>
              <a:t>На МПА, МПБ с глюкозой, МППБ под маслом, </a:t>
            </a:r>
            <a:r>
              <a:rPr lang="ru-RU" sz="3200" dirty="0" err="1">
                <a:solidFill>
                  <a:schemeClr val="accent6">
                    <a:lumMod val="50000"/>
                  </a:schemeClr>
                </a:solidFill>
              </a:rPr>
              <a:t>агаре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accent6">
                    <a:lumMod val="50000"/>
                  </a:schemeClr>
                </a:solidFill>
              </a:rPr>
              <a:t>Сабуро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</a:rPr>
              <a:t>, среде Чапека осуществляется контроль на стерильность лечебно-профилактических и диагностических сывороток. На этих же средах проводится контроль на стерильность диагностических стандартных антигенов и аллергенов.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22165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57200" y="764704"/>
            <a:ext cx="82296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98525" algn="just"/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Безвредность является одним из главных качеств для любого ветеринарного препарата. Для определения безвредности вакцину вводят животным парентерально в дозах, максимально переносимых для лабораторных животных, а для сельскохозяйственных животных они должны быть в 2 - 10 раз больше иммунизирующих доз. Срок наблюдения за животными должен быть не менее 10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</a:rPr>
              <a:t>сут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. Безвредность новых и инактивированных препаратов определяют по выживаемости или гибели привитых животных (чаще лабораторных), характерным клиническим признакам болезни и др. </a:t>
            </a:r>
          </a:p>
        </p:txBody>
      </p:sp>
    </p:spTree>
    <p:extLst>
      <p:ext uri="{BB962C8B-B14F-4D97-AF65-F5344CB8AC3E}">
        <p14:creationId xmlns:p14="http://schemas.microsoft.com/office/powerpoint/2010/main" val="767242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ADB89B-8F61-4987-AD55-EB9F8FD57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E153E58-666A-43F5-9081-571124590A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67494"/>
            <a:ext cx="8229600" cy="6590506"/>
          </a:xfrm>
        </p:spPr>
        <p:txBody>
          <a:bodyPr>
            <a:normAutofit fontScale="62500" lnSpcReduction="20000"/>
          </a:bodyPr>
          <a:lstStyle/>
          <a:p>
            <a:pPr marL="63500" indent="557213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400" dirty="0">
                <a:solidFill>
                  <a:schemeClr val="accent6">
                    <a:lumMod val="50000"/>
                  </a:schemeClr>
                </a:solidFill>
              </a:rPr>
              <a:t>Иногда требуется обязательное изучение патолого-морфологических изменений у животных, павших или убитых в разные сроки после прививки. Это важно особенно при изготовлении новых, чаще живых вакцин.</a:t>
            </a:r>
          </a:p>
          <a:p>
            <a:pPr marL="63500" indent="557213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400" dirty="0">
                <a:solidFill>
                  <a:schemeClr val="accent6">
                    <a:lumMod val="50000"/>
                  </a:schemeClr>
                </a:solidFill>
              </a:rPr>
              <a:t>Лечебно-профилактические сыворотки проверяют на безвредность на морских свинках массой по 300 - 400 г, когда им подкожно вводят по 10 мл препарата (по 5 мл с обеих сторон). Для этих целей можно использовать кроликов. В течение 10-ти суточного наблюдения животные должны оставаться клинически здоровыми, не иметь заметных местных или общих реакций. При наличии таких изменений кон­троль повторяют на удвоенном количестве подобных животных. При повторном неудовлетворительном результате контроля на безвредность вся серия препарата бракуется.</a:t>
            </a:r>
          </a:p>
          <a:p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71443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57199" y="967010"/>
            <a:ext cx="8229601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620713" algn="just"/>
            <a:r>
              <a:rPr lang="ru-RU" sz="2000" dirty="0" err="1">
                <a:solidFill>
                  <a:schemeClr val="accent6">
                    <a:lumMod val="50000"/>
                  </a:schemeClr>
                </a:solidFill>
              </a:rPr>
              <a:t>Реактогенность</a:t>
            </a:r>
            <a:r>
              <a:rPr lang="ru-RU" sz="2000" dirty="0">
                <a:solidFill>
                  <a:schemeClr val="accent6">
                    <a:lumMod val="50000"/>
                  </a:schemeClr>
                </a:solidFill>
              </a:rPr>
              <a:t> живых и инактивированных вакцин определяют по наличию у иммунизированных животных общей температуры и воспалительных реакций в месте введения препарата с вовлечением регионарных лимфатических узлов, а также по другим показателям.</a:t>
            </a:r>
          </a:p>
          <a:p>
            <a:pPr indent="620713" algn="just"/>
            <a:r>
              <a:rPr lang="ru-RU" sz="2000" dirty="0">
                <a:solidFill>
                  <a:schemeClr val="accent6">
                    <a:lumMod val="50000"/>
                  </a:schemeClr>
                </a:solidFill>
              </a:rPr>
              <a:t>Иммуногенность вакцин определяют в опытах на иммунизированных животных путем их заражения или исследуют сыворотки крови привитых животных на наличие в них специфических антител. Препарат вводят однократно не менее 10 подопытным животным. Через определенный срок (в зависимости от вакцины) всех подопытных и 10 контрольных (не привитых) животных заражают вирулентным штаммом аналогичным вакцинному или инактивированному штамму. Вакцину считают </a:t>
            </a:r>
            <a:r>
              <a:rPr lang="ru-RU" sz="2000" dirty="0" err="1">
                <a:solidFill>
                  <a:schemeClr val="accent6">
                    <a:lumMod val="50000"/>
                  </a:schemeClr>
                </a:solidFill>
              </a:rPr>
              <a:t>иммуногенной</a:t>
            </a:r>
            <a:r>
              <a:rPr lang="ru-RU" sz="2000" dirty="0">
                <a:solidFill>
                  <a:schemeClr val="accent6">
                    <a:lumMod val="50000"/>
                  </a:schemeClr>
                </a:solidFill>
              </a:rPr>
              <a:t> при выживании без признаков болезни не менее 8 подопытных животных. </a:t>
            </a:r>
          </a:p>
        </p:txBody>
      </p:sp>
    </p:spTree>
    <p:extLst>
      <p:ext uri="{BB962C8B-B14F-4D97-AF65-F5344CB8AC3E}">
        <p14:creationId xmlns:p14="http://schemas.microsoft.com/office/powerpoint/2010/main" val="37853115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AD2D2A-FD98-4471-B15B-A8F765AFF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2ABF725-B537-4561-A58E-F5AF806475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552728"/>
          </a:xfrm>
        </p:spPr>
        <p:txBody>
          <a:bodyPr>
            <a:normAutofit fontScale="62500" lnSpcReduction="20000"/>
          </a:bodyPr>
          <a:lstStyle/>
          <a:p>
            <a:pPr marL="63500" indent="6477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400" dirty="0">
                <a:solidFill>
                  <a:schemeClr val="accent6">
                    <a:lumMod val="50000"/>
                  </a:schemeClr>
                </a:solidFill>
              </a:rPr>
              <a:t>Допускается заболевание трех вакцинированных животных при 100% гибели (заболевании) контрольных.</a:t>
            </a:r>
          </a:p>
          <a:p>
            <a:pPr marL="63500" indent="6477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400" dirty="0">
                <a:solidFill>
                  <a:schemeClr val="accent6">
                    <a:lumMod val="50000"/>
                  </a:schemeClr>
                </a:solidFill>
              </a:rPr>
              <a:t>Об </a:t>
            </a:r>
            <a:r>
              <a:rPr lang="ru-RU" sz="3400" dirty="0" err="1">
                <a:solidFill>
                  <a:schemeClr val="accent6">
                    <a:lumMod val="50000"/>
                  </a:schemeClr>
                </a:solidFill>
              </a:rPr>
              <a:t>иммуногенной</a:t>
            </a:r>
            <a:r>
              <a:rPr lang="ru-RU" sz="3400" dirty="0">
                <a:solidFill>
                  <a:schemeClr val="accent6">
                    <a:lumMod val="50000"/>
                  </a:schemeClr>
                </a:solidFill>
              </a:rPr>
              <a:t> активности препарата можно судить также по наличию в сыворотках крови вакцинированных животных специфических антител в определенных тиграх, а также по концентрации антигенов в вакцинах и анатоксинах (или по титрам вакцинных штаммов вирусов в культурах клеток и на куриных эмбрионах).</a:t>
            </a:r>
          </a:p>
          <a:p>
            <a:pPr marL="63500" indent="6477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400" dirty="0">
                <a:solidFill>
                  <a:schemeClr val="accent6">
                    <a:lumMod val="50000"/>
                  </a:schemeClr>
                </a:solidFill>
              </a:rPr>
              <a:t>Помимо этого, при изготовлении некоторых живых вирусных вакцин определяют инфекционную активность. Например, инфекционную активность вируса в сухой </a:t>
            </a:r>
            <a:r>
              <a:rPr lang="ru-RU" sz="3400" dirty="0" err="1">
                <a:solidFill>
                  <a:schemeClr val="accent6">
                    <a:lumMod val="50000"/>
                  </a:schemeClr>
                </a:solidFill>
              </a:rPr>
              <a:t>культуральной</a:t>
            </a:r>
            <a:r>
              <a:rPr lang="ru-RU" sz="3400" dirty="0">
                <a:solidFill>
                  <a:schemeClr val="accent6">
                    <a:lumMod val="50000"/>
                  </a:schemeClr>
                </a:solidFill>
              </a:rPr>
              <a:t> вакцине против чумы свиней из штамма К (ВГНКИ) определяют на кроликах массой 2 3 кг. Титр вируса должен быть не ниже 10</a:t>
            </a:r>
            <a:r>
              <a:rPr lang="ru-RU" sz="3400" baseline="30000" dirty="0">
                <a:solidFill>
                  <a:schemeClr val="accent6">
                    <a:lumMod val="50000"/>
                  </a:schemeClr>
                </a:solidFill>
              </a:rPr>
              <a:t>4,0</a:t>
            </a:r>
            <a:r>
              <a:rPr lang="ru-RU" sz="3400" dirty="0">
                <a:solidFill>
                  <a:schemeClr val="accent6">
                    <a:lumMod val="50000"/>
                  </a:schemeClr>
                </a:solidFill>
              </a:rPr>
              <a:t> ИД</a:t>
            </a:r>
            <a:r>
              <a:rPr lang="ru-RU" sz="3400" baseline="-25000" dirty="0">
                <a:solidFill>
                  <a:schemeClr val="accent6">
                    <a:lumMod val="50000"/>
                  </a:schemeClr>
                </a:solidFill>
              </a:rPr>
              <a:t>50/мл</a:t>
            </a:r>
            <a:r>
              <a:rPr lang="ru-RU" sz="3400" dirty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54647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018506"/>
            <a:ext cx="8229600" cy="45720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57200" y="355251"/>
            <a:ext cx="82296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 algn="just"/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Активность лечебно-профилактических сывороток проверяют на животных путем введения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</a:rPr>
              <a:t>внутрибрюшинно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, внутримышечно или подкожно. Через 20 - 24 ч после инъекции сыворотки животным вводят смертельную дозу контрольного вирулентного штамма соответствующего микроорганизма. Подопытные животные должны оставаться здоровыми минимум 14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</a:rPr>
              <a:t>сут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 при гибели или заболевании кон­трольных (не привитых) животных. В отдельных случаях допускается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</a:rPr>
              <a:t>переболевание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 одного-двух подопытных животных при 100 % гибели или заболевании контрольных.</a:t>
            </a:r>
          </a:p>
          <a:p>
            <a:pPr indent="449263" algn="just"/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Активность некоторых лечебно-профилактических сывороток определяют в реакциях агглютинации или нейтрализации.</a:t>
            </a:r>
          </a:p>
        </p:txBody>
      </p:sp>
    </p:spTree>
    <p:extLst>
      <p:ext uri="{BB962C8B-B14F-4D97-AF65-F5344CB8AC3E}">
        <p14:creationId xmlns:p14="http://schemas.microsoft.com/office/powerpoint/2010/main" val="224185045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3A1DA3-232D-418A-B1D0-B8DAD2FA7E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8C8BD5-6895-41AD-B0EB-37D2DA0386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267494"/>
            <a:ext cx="8229600" cy="6977930"/>
          </a:xfrm>
        </p:spPr>
        <p:txBody>
          <a:bodyPr>
            <a:normAutofit fontScale="55000" lnSpcReduction="20000"/>
          </a:bodyPr>
          <a:lstStyle/>
          <a:p>
            <a:pPr marL="63500" indent="47307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800" dirty="0">
                <a:solidFill>
                  <a:schemeClr val="accent6">
                    <a:lumMod val="50000"/>
                  </a:schemeClr>
                </a:solidFill>
              </a:rPr>
              <a:t>Активность диагностических сывороток проверяют в соответствующих реакциях: связывания комплемента, нейтрализации, гемагглютинации, </a:t>
            </a:r>
            <a:r>
              <a:rPr lang="ru-RU" sz="3800" dirty="0" err="1">
                <a:solidFill>
                  <a:schemeClr val="accent6">
                    <a:lumMod val="50000"/>
                  </a:schemeClr>
                </a:solidFill>
              </a:rPr>
              <a:t>иммунофлуоресценции</a:t>
            </a:r>
            <a:r>
              <a:rPr lang="ru-RU" sz="3800" dirty="0">
                <a:solidFill>
                  <a:schemeClr val="accent6">
                    <a:lumMod val="50000"/>
                  </a:schemeClr>
                </a:solidFill>
              </a:rPr>
              <a:t> и других.</a:t>
            </a:r>
          </a:p>
          <a:p>
            <a:pPr marL="63500" indent="47307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800" dirty="0">
                <a:solidFill>
                  <a:schemeClr val="accent6">
                    <a:lumMod val="50000"/>
                  </a:schemeClr>
                </a:solidFill>
              </a:rPr>
              <a:t>К нормативно-техническим документам на препарат должна прилагаться пояснительная записка, в которой дается обоснование выбранным методам и тестам контроля качества препарата.</a:t>
            </a:r>
          </a:p>
          <a:p>
            <a:pPr marL="63500" indent="47307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800" dirty="0">
                <a:solidFill>
                  <a:schemeClr val="accent6">
                    <a:lumMod val="50000"/>
                  </a:schemeClr>
                </a:solidFill>
              </a:rPr>
              <a:t>После проведения контроля биопрепарата по всем параметрам, определенным в стандарте качества или ТУ, ОБТК предприятия даст письменное заключение о пригодности для практического применения реализуемого биопрепарата.</a:t>
            </a:r>
          </a:p>
          <a:p>
            <a:pPr marL="63500" indent="47307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800" dirty="0">
                <a:solidFill>
                  <a:schemeClr val="accent6">
                    <a:lumMod val="50000"/>
                  </a:schemeClr>
                </a:solidFill>
              </a:rPr>
              <a:t>Наставление по применению препарата включает в себя следующие разделы: общие сведения, биологические (фармакологические) свойства, порядок применения препарата и порядок предъявления рекламаций.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922668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88640"/>
            <a:ext cx="8784976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623888" algn="just"/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Наставление по применению препарата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 в установленном порядке должно быть утверждено руководителем Департамента ветеринарии Минсельхоза России или его заместителем.</a:t>
            </a:r>
          </a:p>
          <a:p>
            <a:pPr indent="623888" algn="just"/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В разделе «Общие сведения» даны краткие физические свойства препарата, форма его выпуска, фасовка, упаковка, текст этикеток на ампулах (флаконах) и на картонных коробках, куда должны быть вложены наставления по применению препарата. Укачаны условия хранения, транспортировки и срок годности препарата.</a:t>
            </a:r>
          </a:p>
          <a:p>
            <a:pPr indent="623888" algn="just"/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В разделе «Биологические (фармакологические) свойства» отражены механизм действия препарата на организм животного и возбудителей болезни, безвредность и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</a:rPr>
              <a:t>ареактогенность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 препарата, срок наступления иммунитета и его продолжительность у привитых животных, и другие свойства.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12525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9E30AC-766A-45B8-A2E2-C2C0F38F9A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354396F-1F69-4402-8AEA-B688629B03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93838"/>
            <a:ext cx="8229600" cy="6309320"/>
          </a:xfrm>
        </p:spPr>
        <p:txBody>
          <a:bodyPr>
            <a:normAutofit fontScale="77500" lnSpcReduction="20000"/>
          </a:bodyPr>
          <a:lstStyle/>
          <a:p>
            <a:pPr marL="63500" indent="560388" algn="just">
              <a:buNone/>
            </a:pPr>
            <a:r>
              <a:rPr lang="ru-RU" sz="3400" dirty="0">
                <a:solidFill>
                  <a:schemeClr val="accent6">
                    <a:lumMod val="50000"/>
                  </a:schemeClr>
                </a:solidFill>
              </a:rPr>
              <a:t>В разделе «Порядок применения препарата» даны показания к применению, эпизоотологические предпосылки. Описаны методы, сроки и условия применения препарата; возможные побочные явления и осложнения; противопоказания для применения; сроки убоя животных на мясо, использование молока и другой продукции после применения препарата и в случае вынужденного убоя. В последнем разделе описан порядок предъявления рекламаций на препарат, в случае его несоответствия требованиям, указанным в наставлении по применению.</a:t>
            </a:r>
          </a:p>
          <a:p>
            <a:pPr marL="63500" indent="560388" algn="just">
              <a:buNone/>
            </a:pPr>
            <a:r>
              <a:rPr lang="ru-RU" sz="3400" dirty="0">
                <a:solidFill>
                  <a:schemeClr val="accent6">
                    <a:lumMod val="50000"/>
                  </a:schemeClr>
                </a:solidFill>
              </a:rPr>
              <a:t>В конце наставления указывают полное наименование организации-разработчика данного документа, а также номер протокола и дачу рассмотрения на Совете по ветеринарным препаратам.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1127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3D3753-D8DE-4BF0-8E58-611FA5083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9ACD341-A13F-4BF8-9993-994A937F7C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268288" indent="-204788">
              <a:buNone/>
            </a:pP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</a:rPr>
              <a:t>Инфекционный синдром:</a:t>
            </a:r>
            <a:br>
              <a:rPr lang="ru-RU" sz="3200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3200" dirty="0">
                <a:solidFill>
                  <a:schemeClr val="accent6">
                    <a:lumMod val="50000"/>
                  </a:schemeClr>
                </a:solidFill>
              </a:rPr>
              <a:t>• длительный субфебрилитет, лихорадка неясной этиологии;</a:t>
            </a:r>
            <a:br>
              <a:rPr lang="ru-RU" sz="32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3200" dirty="0">
                <a:solidFill>
                  <a:schemeClr val="accent6">
                    <a:lumMod val="50000"/>
                  </a:schemeClr>
                </a:solidFill>
              </a:rPr>
              <a:t>• хронические инфекции ЛОР-органов (синуситы, отиты), лимфадениты;</a:t>
            </a:r>
            <a:br>
              <a:rPr lang="ru-RU" sz="32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3200" dirty="0">
                <a:solidFill>
                  <a:schemeClr val="accent6">
                    <a:lumMod val="50000"/>
                  </a:schemeClr>
                </a:solidFill>
              </a:rPr>
              <a:t>• часто повторяющиеся и хронические бронхиты и пневмонии (в том числе в сочетании с инфекцией ЛОР-органов);</a:t>
            </a:r>
            <a:br>
              <a:rPr lang="ru-RU" sz="32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3200" dirty="0">
                <a:solidFill>
                  <a:schemeClr val="accent6">
                    <a:lumMod val="50000"/>
                  </a:schemeClr>
                </a:solidFill>
              </a:rPr>
              <a:t>• </a:t>
            </a:r>
            <a:r>
              <a:rPr lang="ru-RU" sz="3200" dirty="0" smtClean="0">
                <a:solidFill>
                  <a:schemeClr val="accent6">
                    <a:lumMod val="50000"/>
                  </a:schemeClr>
                </a:solidFill>
              </a:rPr>
              <a:t>бактериальные 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</a:rPr>
              <a:t>инфекции кожи и подкожной клетчатки (пиодермии, фурункулезы, абсцессы, </a:t>
            </a:r>
            <a:r>
              <a:rPr lang="ru-RU" sz="3200" dirty="0" smtClean="0">
                <a:solidFill>
                  <a:schemeClr val="accent6">
                    <a:lumMod val="50000"/>
                  </a:schemeClr>
                </a:solidFill>
              </a:rPr>
              <a:t>флегмоны);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23814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503040" y="908720"/>
            <a:ext cx="864096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000" b="1" dirty="0">
                <a:solidFill>
                  <a:schemeClr val="accent6">
                    <a:lumMod val="50000"/>
                  </a:schemeClr>
                </a:solidFill>
              </a:rPr>
              <a:t>Аллергический синдром:</a:t>
            </a:r>
            <a:r>
              <a:rPr lang="ru-RU" sz="3000" dirty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sz="30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3000" dirty="0">
                <a:solidFill>
                  <a:schemeClr val="accent6">
                    <a:lumMod val="50000"/>
                  </a:schemeClr>
                </a:solidFill>
              </a:rPr>
              <a:t>• </a:t>
            </a:r>
            <a:r>
              <a:rPr lang="ru-RU" sz="3000" dirty="0" err="1">
                <a:solidFill>
                  <a:schemeClr val="accent6">
                    <a:lumMod val="50000"/>
                  </a:schemeClr>
                </a:solidFill>
              </a:rPr>
              <a:t>аллергопатология</a:t>
            </a:r>
            <a:r>
              <a:rPr lang="ru-RU" sz="3000" dirty="0">
                <a:solidFill>
                  <a:schemeClr val="accent6">
                    <a:lumMod val="50000"/>
                  </a:schemeClr>
                </a:solidFill>
              </a:rPr>
              <a:t> кожи (атонический и контактный дерматит, крапивница, отеки </a:t>
            </a:r>
            <a:r>
              <a:rPr lang="ru-RU" sz="3000" dirty="0" err="1">
                <a:solidFill>
                  <a:schemeClr val="accent6">
                    <a:lumMod val="50000"/>
                  </a:schemeClr>
                </a:solidFill>
              </a:rPr>
              <a:t>Квинке</a:t>
            </a:r>
            <a:r>
              <a:rPr lang="ru-RU" sz="3000" dirty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ru-RU" sz="30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3000" dirty="0">
                <a:solidFill>
                  <a:schemeClr val="accent6">
                    <a:lumMod val="50000"/>
                  </a:schemeClr>
                </a:solidFill>
              </a:rPr>
              <a:t>экзема);</a:t>
            </a:r>
            <a:br>
              <a:rPr lang="ru-RU" sz="30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3000" dirty="0">
                <a:solidFill>
                  <a:schemeClr val="accent6">
                    <a:lumMod val="50000"/>
                  </a:schemeClr>
                </a:solidFill>
              </a:rPr>
              <a:t>• </a:t>
            </a:r>
            <a:r>
              <a:rPr lang="ru-RU" sz="3000" dirty="0" err="1">
                <a:solidFill>
                  <a:schemeClr val="accent6">
                    <a:lumMod val="50000"/>
                  </a:schemeClr>
                </a:solidFill>
              </a:rPr>
              <a:t>аллергопатология</a:t>
            </a:r>
            <a:r>
              <a:rPr lang="ru-RU" sz="3000" dirty="0">
                <a:solidFill>
                  <a:schemeClr val="accent6">
                    <a:lumMod val="50000"/>
                  </a:schemeClr>
                </a:solidFill>
              </a:rPr>
              <a:t> ЛОР-органов;</a:t>
            </a:r>
            <a:br>
              <a:rPr lang="ru-RU" sz="30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3000" dirty="0">
                <a:solidFill>
                  <a:schemeClr val="accent6">
                    <a:lumMod val="50000"/>
                  </a:schemeClr>
                </a:solidFill>
              </a:rPr>
              <a:t>• бронхиальная астма, поллиноз, хронический астматический бронхит, гиперчувствительные </a:t>
            </a:r>
            <a:r>
              <a:rPr lang="ru-RU" sz="3000" dirty="0" err="1">
                <a:solidFill>
                  <a:schemeClr val="accent6">
                    <a:lumMod val="50000"/>
                  </a:schemeClr>
                </a:solidFill>
              </a:rPr>
              <a:t>пневмониты</a:t>
            </a:r>
            <a:r>
              <a:rPr lang="ru-RU" sz="3000" dirty="0">
                <a:solidFill>
                  <a:schemeClr val="accent6">
                    <a:lumMod val="50000"/>
                  </a:schemeClr>
                </a:solidFill>
              </a:rPr>
              <a:t>;</a:t>
            </a:r>
            <a:br>
              <a:rPr lang="ru-RU" sz="30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3000" dirty="0">
                <a:solidFill>
                  <a:schemeClr val="accent6">
                    <a:lumMod val="50000"/>
                  </a:schemeClr>
                </a:solidFill>
              </a:rPr>
              <a:t>• непереносимость пищевых продуктов, лекарств, химических соединений и др.</a:t>
            </a:r>
            <a:br>
              <a:rPr lang="ru-RU" sz="3000" dirty="0">
                <a:solidFill>
                  <a:schemeClr val="accent6">
                    <a:lumMod val="50000"/>
                  </a:schemeClr>
                </a:solidFill>
              </a:rPr>
            </a:br>
            <a:endParaRPr lang="ru-RU" sz="3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4673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9BC1EB3-DDB4-4E96-ACFB-8299D46B37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67494"/>
            <a:ext cx="9144000" cy="4572000"/>
          </a:xfrm>
        </p:spPr>
        <p:txBody>
          <a:bodyPr>
            <a:noAutofit/>
          </a:bodyPr>
          <a:lstStyle/>
          <a:p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Аутоиммунный синдром: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• воспалительные заболевания опорно-двигательного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аппарата;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•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дерматомиозит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, склеродермия;</a:t>
            </a:r>
            <a:br>
              <a:rPr lang="ru-RU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• системные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</a:rPr>
              <a:t>васкулиты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 (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гранулематозы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);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• гломерулонефриты;</a:t>
            </a:r>
            <a:br>
              <a:rPr lang="ru-RU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• патология щитовидной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железы.</a:t>
            </a:r>
          </a:p>
          <a:p>
            <a:pPr>
              <a:buNone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	• неврологические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заболевания </a:t>
            </a:r>
            <a:br>
              <a:rPr lang="ru-RU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• неспецифический язвенный колит;</a:t>
            </a:r>
            <a:br>
              <a:rPr lang="ru-RU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•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</a:rPr>
              <a:t>цитопенические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 болезни крови;</a:t>
            </a:r>
            <a:br>
              <a:rPr lang="ru-RU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• аутоиммунные заболевания печени;</a:t>
            </a:r>
            <a:br>
              <a:rPr lang="ru-RU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• аутоиммунные формы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бесплодия;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• некоторые виды психопатологии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3580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75556" y="302291"/>
            <a:ext cx="7992888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000" b="1" dirty="0">
                <a:solidFill>
                  <a:schemeClr val="accent6">
                    <a:lumMod val="50000"/>
                  </a:schemeClr>
                </a:solidFill>
              </a:rPr>
              <a:t>Первичные иммунодефициты </a:t>
            </a:r>
            <a:r>
              <a:rPr lang="ru-RU" sz="3000" b="1" dirty="0" smtClean="0">
                <a:solidFill>
                  <a:schemeClr val="accent6">
                    <a:lumMod val="50000"/>
                  </a:schemeClr>
                </a:solidFill>
              </a:rPr>
              <a:t>:</a:t>
            </a:r>
            <a:r>
              <a:rPr lang="ru-RU" sz="3000" dirty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sz="30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3000" dirty="0" smtClean="0">
                <a:solidFill>
                  <a:schemeClr val="accent6">
                    <a:lumMod val="50000"/>
                  </a:schemeClr>
                </a:solidFill>
              </a:rPr>
              <a:t>• </a:t>
            </a:r>
            <a:r>
              <a:rPr lang="ru-RU" sz="3000" dirty="0">
                <a:solidFill>
                  <a:schemeClr val="accent6">
                    <a:lumMod val="50000"/>
                  </a:schemeClr>
                </a:solidFill>
              </a:rPr>
              <a:t>наследственные ангионевротические отеки различной локализации (недостаточность С 1-ингибиторов).</a:t>
            </a:r>
            <a:br>
              <a:rPr lang="ru-RU" sz="30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3000" b="1" dirty="0">
                <a:solidFill>
                  <a:schemeClr val="accent6">
                    <a:lumMod val="50000"/>
                  </a:schemeClr>
                </a:solidFill>
              </a:rPr>
              <a:t>Вторичные иммунодефициты:</a:t>
            </a:r>
            <a:r>
              <a:rPr lang="ru-RU" sz="3000" dirty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sz="30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3000" dirty="0">
                <a:solidFill>
                  <a:schemeClr val="accent6">
                    <a:lumMod val="50000"/>
                  </a:schemeClr>
                </a:solidFill>
              </a:rPr>
              <a:t>• все виды инфекционного синдрома в случае </a:t>
            </a:r>
            <a:r>
              <a:rPr lang="ru-RU" sz="3000" dirty="0" smtClean="0">
                <a:solidFill>
                  <a:schemeClr val="accent6">
                    <a:lumMod val="50000"/>
                  </a:schemeClr>
                </a:solidFill>
              </a:rPr>
              <a:t>длительной терапии, </a:t>
            </a:r>
            <a:r>
              <a:rPr lang="ru-RU" sz="3000" dirty="0">
                <a:solidFill>
                  <a:schemeClr val="accent6">
                    <a:lumMod val="50000"/>
                  </a:schemeClr>
                </a:solidFill>
              </a:rPr>
              <a:t>тенденции к генерализации процесса;</a:t>
            </a:r>
            <a:br>
              <a:rPr lang="ru-RU" sz="30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3000" dirty="0">
                <a:solidFill>
                  <a:schemeClr val="accent6">
                    <a:lumMod val="50000"/>
                  </a:schemeClr>
                </a:solidFill>
              </a:rPr>
              <a:t>• </a:t>
            </a:r>
            <a:r>
              <a:rPr lang="ru-RU" sz="3000" dirty="0" err="1">
                <a:solidFill>
                  <a:schemeClr val="accent6">
                    <a:lumMod val="50000"/>
                  </a:schemeClr>
                </a:solidFill>
              </a:rPr>
              <a:t>алопеции</a:t>
            </a:r>
            <a:r>
              <a:rPr lang="ru-RU" sz="3000" dirty="0">
                <a:solidFill>
                  <a:schemeClr val="accent6">
                    <a:lumMod val="50000"/>
                  </a:schemeClr>
                </a:solidFill>
              </a:rPr>
              <a:t>, де- и гиперпигментации кожи;</a:t>
            </a:r>
            <a:br>
              <a:rPr lang="ru-RU" sz="30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3000" dirty="0">
                <a:solidFill>
                  <a:schemeClr val="accent6">
                    <a:lumMod val="50000"/>
                  </a:schemeClr>
                </a:solidFill>
              </a:rPr>
              <a:t>• </a:t>
            </a:r>
            <a:r>
              <a:rPr lang="ru-RU" sz="3000" dirty="0" smtClean="0">
                <a:solidFill>
                  <a:schemeClr val="accent6">
                    <a:lumMod val="50000"/>
                  </a:schemeClr>
                </a:solidFill>
              </a:rPr>
              <a:t>лейкемия;</a:t>
            </a:r>
            <a:r>
              <a:rPr lang="ru-RU" sz="3000" dirty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sz="30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3000" dirty="0">
                <a:solidFill>
                  <a:schemeClr val="accent6">
                    <a:lumMod val="50000"/>
                  </a:schemeClr>
                </a:solidFill>
              </a:rPr>
              <a:t>• другие случаи приобретенной иммунной недостаточности.</a:t>
            </a:r>
          </a:p>
        </p:txBody>
      </p:sp>
    </p:spTree>
    <p:extLst>
      <p:ext uri="{BB962C8B-B14F-4D97-AF65-F5344CB8AC3E}">
        <p14:creationId xmlns:p14="http://schemas.microsoft.com/office/powerpoint/2010/main" val="35952453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332656"/>
            <a:ext cx="858964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Все существующие в настоящее время лабораторные иммунологические тесты могут быть разделены на тесты I и II уровня.</a:t>
            </a:r>
          </a:p>
          <a:p>
            <a:pPr algn="just"/>
            <a:endParaRPr lang="ru-RU" sz="2400" dirty="0">
              <a:solidFill>
                <a:schemeClr val="accent6">
                  <a:lumMod val="50000"/>
                </a:schemeClr>
              </a:solidFill>
            </a:endParaRPr>
          </a:p>
          <a:p>
            <a:pPr algn="just"/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Тесты I уровня (ориентирующие) включают:</a:t>
            </a:r>
          </a:p>
          <a:p>
            <a:pPr algn="just"/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подсчет общего числа лимфоцитов (абсолютное и 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относительное 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содержание в периферической крови);</a:t>
            </a:r>
          </a:p>
          <a:p>
            <a:pPr algn="just"/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определение количества Т- и В-лимфоцитов;</a:t>
            </a:r>
          </a:p>
          <a:p>
            <a:pPr algn="just"/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оценка фагоцитарной активности нейтрофилов;</a:t>
            </a:r>
          </a:p>
          <a:p>
            <a:pPr algn="just"/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определение основных классов сывороточных иммуноглобулинов (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</a:rPr>
              <a:t>IgA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, 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</a:rPr>
              <a:t>IgM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ru-RU" sz="2400" dirty="0" err="1" smtClean="0">
                <a:solidFill>
                  <a:schemeClr val="accent6">
                    <a:lumMod val="50000"/>
                  </a:schemeClr>
                </a:solidFill>
              </a:rPr>
              <a:t>IgG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);</a:t>
            </a:r>
          </a:p>
          <a:p>
            <a:pPr algn="just"/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определение титра комплемента (не всегда).</a:t>
            </a:r>
          </a:p>
          <a:p>
            <a:pPr algn="just"/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После анализа результатов тестов I уровня определяют тактику дальнейшего исследования иммунного статуса. </a:t>
            </a:r>
          </a:p>
        </p:txBody>
      </p:sp>
    </p:spTree>
    <p:extLst>
      <p:ext uri="{BB962C8B-B14F-4D97-AF65-F5344CB8AC3E}">
        <p14:creationId xmlns:p14="http://schemas.microsoft.com/office/powerpoint/2010/main" val="19914009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0358363-067A-4E44-9606-3BF90EA992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597352"/>
          </a:xfrm>
        </p:spPr>
        <p:txBody>
          <a:bodyPr>
            <a:normAutofit fontScale="77500" lnSpcReduction="20000"/>
          </a:bodyPr>
          <a:lstStyle/>
          <a:p>
            <a:pPr marL="64008" indent="0" algn="just">
              <a:buNone/>
            </a:pPr>
            <a:r>
              <a:rPr lang="ru-RU" sz="4300" dirty="0">
                <a:solidFill>
                  <a:schemeClr val="accent6">
                    <a:lumMod val="50000"/>
                  </a:schemeClr>
                </a:solidFill>
              </a:rPr>
              <a:t>Тесты II уровня в отличие от тестов I уровня ставят избирательно в зависимости от того, какие цели преследует проводимое иммунологическое </a:t>
            </a:r>
            <a:r>
              <a:rPr lang="ru-RU" sz="4300" dirty="0" smtClean="0">
                <a:solidFill>
                  <a:schemeClr val="accent6">
                    <a:lumMod val="50000"/>
                  </a:schemeClr>
                </a:solidFill>
              </a:rPr>
              <a:t>обследов­ание</a:t>
            </a:r>
            <a:r>
              <a:rPr lang="ru-RU" sz="4300" dirty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  <a:p>
            <a:pPr marL="64008" indent="0">
              <a:buNone/>
            </a:pPr>
            <a:r>
              <a:rPr lang="ru-RU" sz="4300" dirty="0">
                <a:solidFill>
                  <a:schemeClr val="accent6">
                    <a:lumMod val="50000"/>
                  </a:schemeClr>
                </a:solidFill>
              </a:rPr>
              <a:t>Тесты II уровня могут включать:</a:t>
            </a:r>
          </a:p>
          <a:p>
            <a:pPr marL="64008" indent="0">
              <a:buNone/>
            </a:pPr>
            <a:r>
              <a:rPr lang="ru-RU" sz="4300" dirty="0">
                <a:solidFill>
                  <a:schemeClr val="accent6">
                    <a:lumMod val="50000"/>
                  </a:schemeClr>
                </a:solidFill>
              </a:rPr>
              <a:t>определение Т- и В-лимфоцитов и их </a:t>
            </a:r>
            <a:r>
              <a:rPr lang="ru-RU" sz="4300" dirty="0" err="1">
                <a:solidFill>
                  <a:schemeClr val="accent6">
                    <a:lumMod val="50000"/>
                  </a:schemeClr>
                </a:solidFill>
              </a:rPr>
              <a:t>субпопуляций</a:t>
            </a:r>
            <a:r>
              <a:rPr lang="ru-RU" sz="4300" dirty="0">
                <a:solidFill>
                  <a:schemeClr val="accent6">
                    <a:lumMod val="50000"/>
                  </a:schemeClr>
                </a:solidFill>
              </a:rPr>
              <a:t> (CD4+, CD8+);</a:t>
            </a:r>
          </a:p>
          <a:p>
            <a:pPr marL="64008" indent="0">
              <a:buNone/>
            </a:pPr>
            <a:r>
              <a:rPr lang="ru-RU" sz="4300" dirty="0">
                <a:solidFill>
                  <a:schemeClr val="accent6">
                    <a:lumMod val="50000"/>
                  </a:schemeClr>
                </a:solidFill>
              </a:rPr>
              <a:t>определение циркулирующих иммунных комплексов (ЦИК);</a:t>
            </a:r>
          </a:p>
          <a:p>
            <a:pPr marL="64008" indent="0" algn="just">
              <a:buNone/>
            </a:pPr>
            <a:r>
              <a:rPr lang="ru-RU" sz="4300" dirty="0">
                <a:solidFill>
                  <a:schemeClr val="accent6">
                    <a:lumMod val="50000"/>
                  </a:schemeClr>
                </a:solidFill>
              </a:rPr>
              <a:t>постановка реакции </a:t>
            </a:r>
            <a:r>
              <a:rPr lang="ru-RU" sz="4300" dirty="0" err="1">
                <a:solidFill>
                  <a:schemeClr val="accent6">
                    <a:lumMod val="50000"/>
                  </a:schemeClr>
                </a:solidFill>
              </a:rPr>
              <a:t>бласттрансформации</a:t>
            </a:r>
            <a:r>
              <a:rPr lang="ru-RU" sz="4300" dirty="0">
                <a:solidFill>
                  <a:schemeClr val="accent6">
                    <a:lumMod val="50000"/>
                  </a:schemeClr>
                </a:solidFill>
              </a:rPr>
              <a:t> (РБТЛ);</a:t>
            </a:r>
          </a:p>
          <a:p>
            <a:pPr marL="64008" indent="0" algn="just">
              <a:buNone/>
            </a:pPr>
            <a:r>
              <a:rPr lang="ru-RU" sz="4300" dirty="0">
                <a:solidFill>
                  <a:schemeClr val="accent6">
                    <a:lumMod val="50000"/>
                  </a:schemeClr>
                </a:solidFill>
              </a:rPr>
              <a:t>определение специфических </a:t>
            </a:r>
            <a:r>
              <a:rPr lang="ru-RU" sz="4300" dirty="0" err="1" smtClean="0">
                <a:solidFill>
                  <a:schemeClr val="accent6">
                    <a:lumMod val="50000"/>
                  </a:schemeClr>
                </a:solidFill>
              </a:rPr>
              <a:t>IgE</a:t>
            </a:r>
            <a:r>
              <a:rPr lang="ru-RU" sz="4300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  <a:endParaRPr lang="ru-RU" sz="4300" dirty="0">
              <a:solidFill>
                <a:schemeClr val="accent6">
                  <a:lumMod val="50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67925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260648"/>
            <a:ext cx="82296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Особое значение имеет клиническая интерпретация получаемых результатов. К. А. Лебедев и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</a:rPr>
              <a:t>И</a:t>
            </a:r>
            <a:r>
              <a:rPr lang="ru-RU" sz="2400" i="1" dirty="0">
                <a:solidFill>
                  <a:schemeClr val="accent6">
                    <a:lumMod val="50000"/>
                  </a:schemeClr>
                </a:solidFill>
              </a:rPr>
              <a:t>.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 Д.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</a:rPr>
              <a:t>Понякина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 разработали весьма 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полезные 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общие правила, которых целесообразно придерживаться при интерпретации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</a:rPr>
              <a:t>иммунограмм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:</a:t>
            </a:r>
          </a:p>
          <a:p>
            <a:pPr algn="just"/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1) комплексный анализ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</a:rPr>
              <a:t>иммунограммы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 более информативен, чем оценка каждого показателя в отдельности;</a:t>
            </a:r>
          </a:p>
          <a:p>
            <a:pPr algn="just"/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2) полноценный клинический анализ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</a:rPr>
              <a:t>иммунограммы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 можно 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проводить 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лишь в комплексе с оценкой клинической картины и данных анамнеза;</a:t>
            </a:r>
          </a:p>
          <a:p>
            <a:pPr algn="just"/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3) реальную информацию об изменении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</a:rPr>
              <a:t>иммунограммы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 несут лишь сильные сдвиги показателей (±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20-40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% от нормы микоплазмоз и более);</a:t>
            </a:r>
          </a:p>
        </p:txBody>
      </p:sp>
    </p:spTree>
    <p:extLst>
      <p:ext uri="{BB962C8B-B14F-4D97-AF65-F5344CB8AC3E}">
        <p14:creationId xmlns:p14="http://schemas.microsoft.com/office/powerpoint/2010/main" val="25219283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116</TotalTime>
  <Words>1844</Words>
  <Application>Microsoft Office PowerPoint</Application>
  <PresentationFormat>Экран (4:3)</PresentationFormat>
  <Paragraphs>80</Paragraphs>
  <Slides>29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3" baseType="lpstr">
      <vt:lpstr>Century Gothic</vt:lpstr>
      <vt:lpstr>Verdana</vt:lpstr>
      <vt:lpstr>Wingdings 2</vt:lpstr>
      <vt:lpstr>Яркая</vt:lpstr>
      <vt:lpstr>Сбор иммунологического анамнеза и характеристика основных иммунологических синдромов. Основные тесты лабораторной иммунодиагностики.  Основные требования при производстве биопрепаратов.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Основные требования при производстве биопрепаратов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Сбор иммунологического анамнеза и характеристика основных иммунологических синдромов. Основные тесты лабораторной иммунодиагностики. Основные требования при производстве биопрепаратов.</dc:title>
  <dc:creator>лена</dc:creator>
  <cp:lastModifiedBy>Home</cp:lastModifiedBy>
  <cp:revision>16</cp:revision>
  <dcterms:created xsi:type="dcterms:W3CDTF">2015-11-29T07:55:01Z</dcterms:created>
  <dcterms:modified xsi:type="dcterms:W3CDTF">2024-05-05T14:39:47Z</dcterms:modified>
</cp:coreProperties>
</file>